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embeddedFontLst>
    <p:embeddedFont>
      <p:font typeface="Roboto Thin"/>
      <p:regular r:id="rId32"/>
      <p:bold r:id="rId33"/>
      <p:italic r:id="rId34"/>
      <p:boldItalic r:id="rId35"/>
    </p:embeddedFont>
    <p:embeddedFont>
      <p:font typeface="Roboto Medium"/>
      <p:regular r:id="rId36"/>
      <p:bold r:id="rId37"/>
      <p:italic r:id="rId38"/>
      <p:boldItalic r:id="rId39"/>
    </p:embeddedFont>
    <p:embeddedFont>
      <p:font typeface="Roboto"/>
      <p:regular r:id="rId40"/>
      <p:bold r:id="rId41"/>
      <p:italic r:id="rId42"/>
      <p:boldItalic r:id="rId43"/>
    </p:embeddedFont>
    <p:embeddedFont>
      <p:font typeface="Roboto Mono"/>
      <p:regular r:id="rId44"/>
      <p:bold r:id="rId45"/>
      <p:italic r:id="rId46"/>
      <p:boldItalic r:id="rId47"/>
    </p:embeddedFont>
    <p:embeddedFont>
      <p:font typeface="Nunito Sans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44" Type="http://schemas.openxmlformats.org/officeDocument/2006/relationships/font" Target="fonts/RobotoMono-regular.fntdata"/><Relationship Id="rId43" Type="http://schemas.openxmlformats.org/officeDocument/2006/relationships/font" Target="fonts/Roboto-boldItalic.fntdata"/><Relationship Id="rId46" Type="http://schemas.openxmlformats.org/officeDocument/2006/relationships/font" Target="fonts/RobotoMono-italic.fntdata"/><Relationship Id="rId45" Type="http://schemas.openxmlformats.org/officeDocument/2006/relationships/font" Target="fonts/RobotoMon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NunitoSans-regular.fntdata"/><Relationship Id="rId47" Type="http://schemas.openxmlformats.org/officeDocument/2006/relationships/font" Target="fonts/RobotoMono-boldItalic.fntdata"/><Relationship Id="rId49" Type="http://schemas.openxmlformats.org/officeDocument/2006/relationships/font" Target="fonts/Nunito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font" Target="fonts/RobotoThin-bold.fntdata"/><Relationship Id="rId32" Type="http://schemas.openxmlformats.org/officeDocument/2006/relationships/font" Target="fonts/RobotoThin-regular.fntdata"/><Relationship Id="rId35" Type="http://schemas.openxmlformats.org/officeDocument/2006/relationships/font" Target="fonts/RobotoThin-boldItalic.fntdata"/><Relationship Id="rId34" Type="http://schemas.openxmlformats.org/officeDocument/2006/relationships/font" Target="fonts/RobotoThin-italic.fntdata"/><Relationship Id="rId37" Type="http://schemas.openxmlformats.org/officeDocument/2006/relationships/font" Target="fonts/RobotoMedium-bold.fntdata"/><Relationship Id="rId36" Type="http://schemas.openxmlformats.org/officeDocument/2006/relationships/font" Target="fonts/RobotoMedium-regular.fntdata"/><Relationship Id="rId39" Type="http://schemas.openxmlformats.org/officeDocument/2006/relationships/font" Target="fonts/RobotoMedium-boldItalic.fntdata"/><Relationship Id="rId38" Type="http://schemas.openxmlformats.org/officeDocument/2006/relationships/font" Target="fonts/RobotoMedium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NunitoSans-boldItalic.fntdata"/><Relationship Id="rId50" Type="http://schemas.openxmlformats.org/officeDocument/2006/relationships/font" Target="fonts/Nunito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56781fa9e_4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56781fa9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44f0d804f_0_12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44f0d804f_0_1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44f0d804f_0_16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544f0d804f_0_1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44f0d804f_0_16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44f0d804f_0_1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49fad3d64_0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49fad3d6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549fad3d64_0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549fad3d6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49fad3d64_1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549fad3d64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49fad3d64_1_1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49fad3d64_1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49fad3d64_1_2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49fad3d64_1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549fad3d64_1_2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549fad3d64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4a1c420b5_0_1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4a1c420b5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44f0d804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44f0d8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54a1c420b5_0_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54a1c420b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4a1c420b5_0_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4a1c420b5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54acfe186b_0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54acfe186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54a1c420b5_0_1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54a1c420b5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Didn’t get to today, will cover Wednesday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54a1c420b5_0_1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54a1c420b5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Didn’t get to today, will cover Wednesday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54a1c420b5_0_1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54a1c420b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Didn’t get to today, will cover Wednesday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4a1c420b5_0_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4a1c420b5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Didn’t get to today, will cover Wednesday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556781fa9e_5_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556781fa9e_5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Didn’t get to today, will cover Wednesday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44f0d804f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44f0d804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44f0d804f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44f0d8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44f0d804f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44f0d8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44f0d804f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44f0d804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49fad3d64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49fad3d6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49fad3d64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49fad3d6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44f0d804f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44f0d804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with intro text">
  <p:cSld name="TITLE_AND_BODY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1"/>
          <p:cNvSpPr txBox="1"/>
          <p:nvPr>
            <p:ph idx="2" type="body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 with intro text">
  <p:cSld name="TITLE_AND_BODY_1_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2"/>
          <p:cNvSpPr txBox="1"/>
          <p:nvPr>
            <p:ph idx="2" type="body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89" name="Google Shape;89;p12"/>
          <p:cNvSpPr txBox="1"/>
          <p:nvPr>
            <p:ph idx="3" type="body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left">
  <p:cSld name="TITLE_AND_BODY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/>
          <p:cNvSpPr txBox="1"/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half">
  <p:cSld name="TITLE_AND_BODY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4"/>
          <p:cNvSpPr txBox="1"/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1" type="body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07" name="Google Shape;107;p15"/>
          <p:cNvSpPr txBox="1"/>
          <p:nvPr>
            <p:ph idx="2" type="body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08" name="Google Shape;108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14" name="Google Shape;114;p16"/>
          <p:cNvSpPr txBox="1"/>
          <p:nvPr>
            <p:ph idx="2" type="body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15" name="Google Shape;115;p16"/>
          <p:cNvSpPr txBox="1"/>
          <p:nvPr>
            <p:ph idx="3" type="body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16" name="Google Shape;116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1">
  <p:cSld name="TITLE_2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40335" y="0"/>
            <a:ext cx="46036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  <a:defRPr sz="18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5400000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i="1" sz="2400"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5" name="Google Shape;35;p6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Think">
  <p:cSld name="TITLE_AND_BODY_2">
    <p:bg>
      <p:bgPr>
        <a:solidFill>
          <a:srgbClr val="6093C5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46" name="Google Shape;4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8"/>
          <p:cNvSpPr txBox="1"/>
          <p:nvPr/>
        </p:nvSpPr>
        <p:spPr>
          <a:xfrm>
            <a:off x="234450" y="1051100"/>
            <a:ext cx="20463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Think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0" name="Google Shape;50;p8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 txBox="1"/>
          <p:nvPr>
            <p:ph type="title"/>
          </p:nvPr>
        </p:nvSpPr>
        <p:spPr>
          <a:xfrm>
            <a:off x="269575" y="1700200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52" name="Google Shape;52;p8"/>
          <p:cNvPicPr preferRelativeResize="0"/>
          <p:nvPr/>
        </p:nvPicPr>
        <p:blipFill rotWithShape="1">
          <a:blip r:embed="rId3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Pair">
  <p:cSld name="TITLE_AND_BODY_2_1">
    <p:bg>
      <p:bgPr>
        <a:solidFill>
          <a:srgbClr val="6093C5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58" name="Google Shape;5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9"/>
          <p:cNvSpPr txBox="1"/>
          <p:nvPr/>
        </p:nvSpPr>
        <p:spPr>
          <a:xfrm>
            <a:off x="234450" y="1051100"/>
            <a:ext cx="20463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Pair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2" name="Google Shape;62;p9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1349061" y="1162316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9"/>
          <p:cNvPicPr preferRelativeResize="0"/>
          <p:nvPr/>
        </p:nvPicPr>
        <p:blipFill rotWithShape="1">
          <a:blip r:embed="rId3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6" name="Google Shape;66;p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Information">
  <p:cSld name="TITLE_AND_BODY_2_1_1">
    <p:bg>
      <p:bgPr>
        <a:solidFill>
          <a:srgbClr val="6093C5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70" name="Google Shape;7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0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0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4" name="Google Shape;74;p10"/>
          <p:cNvPicPr preferRelativeResize="0"/>
          <p:nvPr/>
        </p:nvPicPr>
        <p:blipFill rotWithShape="1">
          <a:blip r:embed="rId3">
            <a:alphaModFix/>
          </a:blip>
          <a:srcRect b="5413" l="0" r="0" t="5404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urses.cs.washington.edu/courses/cse163/19sp/syllabus.html#getting-help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mailto:hschafer@cs.washington.edu" TargetMode="External"/><Relationship Id="rId4" Type="http://schemas.openxmlformats.org/officeDocument/2006/relationships/hyperlink" Target="http://piazza.com/washington/spring2019/cse163" TargetMode="External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15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CSE 163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/>
              <a:t>Syllabus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/>
              <a:t>Introduction to Python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Hunter Schafer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468937" y="1925800"/>
            <a:ext cx="487974" cy="48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28"/>
          <p:cNvGrpSpPr/>
          <p:nvPr/>
        </p:nvGrpSpPr>
        <p:grpSpPr>
          <a:xfrm>
            <a:off x="6038025" y="2411200"/>
            <a:ext cx="2694349" cy="1384500"/>
            <a:chOff x="6038025" y="2598915"/>
            <a:chExt cx="2694349" cy="1384500"/>
          </a:xfrm>
        </p:grpSpPr>
        <p:cxnSp>
          <p:nvCxnSpPr>
            <p:cNvPr id="246" name="Google Shape;246;p28"/>
            <p:cNvCxnSpPr/>
            <p:nvPr/>
          </p:nvCxnSpPr>
          <p:spPr>
            <a:xfrm>
              <a:off x="6038025" y="3312550"/>
              <a:ext cx="5820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47" name="Google Shape;247;p28"/>
            <p:cNvSpPr txBox="1"/>
            <p:nvPr/>
          </p:nvSpPr>
          <p:spPr>
            <a:xfrm>
              <a:off x="6640474" y="2598915"/>
              <a:ext cx="20919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accent4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Lectures</a:t>
              </a:r>
              <a:endParaRPr b="1" sz="1200">
                <a:solidFill>
                  <a:schemeClr val="accent4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Introduced  to material for the first time.</a:t>
              </a:r>
              <a:b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</a:br>
              <a: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Mixed with activities and demos to give you a chance to </a:t>
              </a:r>
              <a:r>
                <a:rPr b="1"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learn by doing.</a:t>
              </a:r>
              <a:b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</a:br>
              <a:b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</a:br>
              <a: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No where near mastery yet! </a:t>
              </a:r>
              <a:endParaRPr sz="800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6424027" y="3212150"/>
              <a:ext cx="198600" cy="19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" name="Google Shape;249;p28"/>
          <p:cNvGrpSpPr/>
          <p:nvPr/>
        </p:nvGrpSpPr>
        <p:grpSpPr>
          <a:xfrm>
            <a:off x="110550" y="1638725"/>
            <a:ext cx="3520500" cy="1384500"/>
            <a:chOff x="110550" y="1844095"/>
            <a:chExt cx="3520500" cy="1384500"/>
          </a:xfrm>
        </p:grpSpPr>
        <p:sp>
          <p:nvSpPr>
            <p:cNvPr id="250" name="Google Shape;250;p28"/>
            <p:cNvSpPr txBox="1"/>
            <p:nvPr/>
          </p:nvSpPr>
          <p:spPr>
            <a:xfrm>
              <a:off x="110550" y="1844095"/>
              <a:ext cx="23934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accent4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Sections</a:t>
              </a:r>
              <a:endParaRPr b="1" sz="1200">
                <a:solidFill>
                  <a:schemeClr val="accent4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Practice material covered in </a:t>
              </a:r>
              <a:r>
                <a:rPr b="1"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1 </a:t>
              </a:r>
              <a: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in a </a:t>
              </a:r>
              <a:b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</a:br>
              <a: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context where a TA can help you</a:t>
              </a:r>
              <a:r>
                <a:rPr b="1"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.</a:t>
              </a:r>
              <a: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 </a:t>
              </a:r>
              <a:b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</a:br>
              <a:b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</a:br>
              <a: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The</a:t>
              </a:r>
              <a:r>
                <a:rPr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 emphasis is still on you l</a:t>
              </a:r>
              <a:r>
                <a:rPr b="1" lang="en" sz="80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earning by doing.</a:t>
              </a:r>
              <a:br>
                <a:rPr lang="en" sz="800">
                  <a:latin typeface="Roboto"/>
                  <a:ea typeface="Roboto"/>
                  <a:cs typeface="Roboto"/>
                  <a:sym typeface="Roboto"/>
                </a:rPr>
              </a:br>
              <a:br>
                <a:rPr lang="en" sz="800">
                  <a:latin typeface="Roboto"/>
                  <a:ea typeface="Roboto"/>
                  <a:cs typeface="Roboto"/>
                  <a:sym typeface="Roboto"/>
                </a:rPr>
              </a:br>
              <a:endParaRPr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51" name="Google Shape;251;p28"/>
            <p:cNvCxnSpPr/>
            <p:nvPr/>
          </p:nvCxnSpPr>
          <p:spPr>
            <a:xfrm rot="10800000">
              <a:off x="2587350" y="2536350"/>
              <a:ext cx="10437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52" name="Google Shape;252;p28"/>
            <p:cNvSpPr/>
            <p:nvPr/>
          </p:nvSpPr>
          <p:spPr>
            <a:xfrm>
              <a:off x="2523501" y="2431050"/>
              <a:ext cx="198600" cy="19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8"/>
            <p:cNvSpPr txBox="1"/>
            <p:nvPr/>
          </p:nvSpPr>
          <p:spPr>
            <a:xfrm>
              <a:off x="2499041" y="2373734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4" name="Google Shape;254;p28"/>
          <p:cNvGrpSpPr/>
          <p:nvPr/>
        </p:nvGrpSpPr>
        <p:grpSpPr>
          <a:xfrm>
            <a:off x="4908100" y="737545"/>
            <a:ext cx="3599586" cy="1384500"/>
            <a:chOff x="4908100" y="889950"/>
            <a:chExt cx="3599586" cy="1384500"/>
          </a:xfrm>
        </p:grpSpPr>
        <p:cxnSp>
          <p:nvCxnSpPr>
            <p:cNvPr id="255" name="Google Shape;255;p28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56" name="Google Shape;256;p28"/>
            <p:cNvSpPr txBox="1"/>
            <p:nvPr/>
          </p:nvSpPr>
          <p:spPr>
            <a:xfrm>
              <a:off x="6640486" y="889950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accent4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Homeworks + Project</a:t>
              </a:r>
              <a:endParaRPr b="1" sz="1200">
                <a:solidFill>
                  <a:schemeClr val="accent4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latin typeface="Nunito Sans"/>
                  <a:ea typeface="Nunito Sans"/>
                  <a:cs typeface="Nunito Sans"/>
                  <a:sym typeface="Nunito Sans"/>
                </a:rPr>
                <a:t>With the scaffolding from </a:t>
              </a:r>
              <a:r>
                <a:rPr b="1" lang="en" sz="800">
                  <a:latin typeface="Nunito Sans"/>
                  <a:ea typeface="Nunito Sans"/>
                  <a:cs typeface="Nunito Sans"/>
                  <a:sym typeface="Nunito Sans"/>
                </a:rPr>
                <a:t>1 and 2</a:t>
              </a:r>
              <a:r>
                <a:rPr lang="en" sz="800">
                  <a:latin typeface="Nunito Sans"/>
                  <a:ea typeface="Nunito Sans"/>
                  <a:cs typeface="Nunito Sans"/>
                  <a:sym typeface="Nunito Sans"/>
                </a:rPr>
                <a:t>, you are probably now capable to tackle the homeworks. These will be complex and challenging, but you’ll continue to </a:t>
              </a:r>
              <a:r>
                <a:rPr b="1" lang="en" sz="800">
                  <a:latin typeface="Nunito Sans"/>
                  <a:ea typeface="Nunito Sans"/>
                  <a:cs typeface="Nunito Sans"/>
                  <a:sym typeface="Nunito Sans"/>
                </a:rPr>
                <a:t>learn by doing.</a:t>
              </a:r>
              <a:endParaRPr b="1" sz="800"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" name="Google Shape;258;p28"/>
          <p:cNvSpPr/>
          <p:nvPr/>
        </p:nvSpPr>
        <p:spPr>
          <a:xfrm>
            <a:off x="3300911" y="2377883"/>
            <a:ext cx="2541910" cy="950456"/>
          </a:xfrm>
          <a:custGeom>
            <a:rect b="b" l="l" r="r" t="t"/>
            <a:pathLst>
              <a:path extrusionOk="0" h="43529" w="126826">
                <a:moveTo>
                  <a:pt x="0" y="20002"/>
                </a:moveTo>
                <a:lnTo>
                  <a:pt x="63389" y="43529"/>
                </a:lnTo>
                <a:lnTo>
                  <a:pt x="126826" y="19907"/>
                </a:lnTo>
                <a:lnTo>
                  <a:pt x="63580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</p:sp>
      <p:sp>
        <p:nvSpPr>
          <p:cNvPr id="259" name="Google Shape;259;p28"/>
          <p:cNvSpPr/>
          <p:nvPr/>
        </p:nvSpPr>
        <p:spPr>
          <a:xfrm>
            <a:off x="2814594" y="2813402"/>
            <a:ext cx="1758228" cy="1384350"/>
          </a:xfrm>
          <a:custGeom>
            <a:rect b="b" l="l" r="r" t="t"/>
            <a:pathLst>
              <a:path extrusionOk="0" h="63817" w="87725">
                <a:moveTo>
                  <a:pt x="24288" y="0"/>
                </a:moveTo>
                <a:lnTo>
                  <a:pt x="0" y="29908"/>
                </a:lnTo>
                <a:lnTo>
                  <a:pt x="87725" y="63817"/>
                </a:lnTo>
                <a:lnTo>
                  <a:pt x="87725" y="42291"/>
                </a:lnTo>
                <a:lnTo>
                  <a:pt x="87725" y="23526"/>
                </a:lnTo>
                <a:close/>
              </a:path>
            </a:pathLst>
          </a:custGeom>
          <a:solidFill>
            <a:srgbClr val="509AA7"/>
          </a:solidFill>
          <a:ln>
            <a:noFill/>
          </a:ln>
        </p:spPr>
      </p:sp>
      <p:sp>
        <p:nvSpPr>
          <p:cNvPr id="260" name="Google Shape;260;p28"/>
          <p:cNvSpPr/>
          <p:nvPr/>
        </p:nvSpPr>
        <p:spPr>
          <a:xfrm flipH="1">
            <a:off x="4571177" y="2813402"/>
            <a:ext cx="1758228" cy="1384350"/>
          </a:xfrm>
          <a:custGeom>
            <a:rect b="b" l="l" r="r" t="t"/>
            <a:pathLst>
              <a:path extrusionOk="0" h="63817" w="87725">
                <a:moveTo>
                  <a:pt x="24288" y="0"/>
                </a:moveTo>
                <a:lnTo>
                  <a:pt x="0" y="29908"/>
                </a:lnTo>
                <a:lnTo>
                  <a:pt x="87725" y="63817"/>
                </a:lnTo>
                <a:lnTo>
                  <a:pt x="87725" y="42291"/>
                </a:lnTo>
                <a:lnTo>
                  <a:pt x="87725" y="23526"/>
                </a:lnTo>
                <a:close/>
              </a:path>
            </a:pathLst>
          </a:custGeom>
          <a:solidFill>
            <a:srgbClr val="5BAFBE"/>
          </a:solidFill>
          <a:ln>
            <a:noFill/>
          </a:ln>
        </p:spPr>
      </p:sp>
      <p:sp>
        <p:nvSpPr>
          <p:cNvPr id="261" name="Google Shape;261;p28"/>
          <p:cNvSpPr/>
          <p:nvPr/>
        </p:nvSpPr>
        <p:spPr>
          <a:xfrm>
            <a:off x="3792524" y="1793749"/>
            <a:ext cx="1565850" cy="585863"/>
          </a:xfrm>
          <a:custGeom>
            <a:rect b="b" l="l" r="r" t="t"/>
            <a:pathLst>
              <a:path extrusionOk="0" h="8150" w="24053">
                <a:moveTo>
                  <a:pt x="0" y="3827"/>
                </a:moveTo>
                <a:lnTo>
                  <a:pt x="11976" y="8150"/>
                </a:lnTo>
                <a:lnTo>
                  <a:pt x="24053" y="3827"/>
                </a:lnTo>
                <a:lnTo>
                  <a:pt x="12126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</p:sp>
      <p:sp>
        <p:nvSpPr>
          <p:cNvPr id="262" name="Google Shape;262;p28"/>
          <p:cNvSpPr/>
          <p:nvPr/>
        </p:nvSpPr>
        <p:spPr>
          <a:xfrm>
            <a:off x="3386580" y="2068262"/>
            <a:ext cx="1189300" cy="1015326"/>
          </a:xfrm>
          <a:custGeom>
            <a:rect b="b" l="l" r="r" t="t"/>
            <a:pathLst>
              <a:path extrusionOk="0" h="14114" w="18238">
                <a:moveTo>
                  <a:pt x="6262" y="0"/>
                </a:moveTo>
                <a:lnTo>
                  <a:pt x="18238" y="4324"/>
                </a:lnTo>
                <a:lnTo>
                  <a:pt x="18238" y="14114"/>
                </a:lnTo>
                <a:lnTo>
                  <a:pt x="0" y="7554"/>
                </a:lnTo>
                <a:close/>
              </a:path>
            </a:pathLst>
          </a:custGeom>
          <a:solidFill>
            <a:srgbClr val="509AA7"/>
          </a:solidFill>
          <a:ln>
            <a:noFill/>
          </a:ln>
        </p:spPr>
      </p:sp>
      <p:sp>
        <p:nvSpPr>
          <p:cNvPr id="263" name="Google Shape;263;p28"/>
          <p:cNvSpPr/>
          <p:nvPr/>
        </p:nvSpPr>
        <p:spPr>
          <a:xfrm flipH="1">
            <a:off x="4572690" y="2068262"/>
            <a:ext cx="1189300" cy="1015326"/>
          </a:xfrm>
          <a:custGeom>
            <a:rect b="b" l="l" r="r" t="t"/>
            <a:pathLst>
              <a:path extrusionOk="0" h="14114" w="18238">
                <a:moveTo>
                  <a:pt x="6262" y="0"/>
                </a:moveTo>
                <a:lnTo>
                  <a:pt x="18238" y="4324"/>
                </a:lnTo>
                <a:lnTo>
                  <a:pt x="18238" y="14114"/>
                </a:lnTo>
                <a:lnTo>
                  <a:pt x="0" y="755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64" name="Google Shape;264;p28"/>
          <p:cNvSpPr/>
          <p:nvPr/>
        </p:nvSpPr>
        <p:spPr>
          <a:xfrm>
            <a:off x="3882386" y="945750"/>
            <a:ext cx="693508" cy="1201140"/>
          </a:xfrm>
          <a:custGeom>
            <a:rect b="b" l="l" r="r" t="t"/>
            <a:pathLst>
              <a:path extrusionOk="0" h="16697" w="10635">
                <a:moveTo>
                  <a:pt x="10635" y="0"/>
                </a:moveTo>
                <a:lnTo>
                  <a:pt x="0" y="12722"/>
                </a:lnTo>
                <a:lnTo>
                  <a:pt x="10635" y="16697"/>
                </a:lnTo>
                <a:close/>
              </a:path>
            </a:pathLst>
          </a:custGeom>
          <a:solidFill>
            <a:srgbClr val="509AA7"/>
          </a:solidFill>
          <a:ln>
            <a:noFill/>
          </a:ln>
        </p:spPr>
      </p:sp>
      <p:sp>
        <p:nvSpPr>
          <p:cNvPr id="265" name="Google Shape;265;p28"/>
          <p:cNvSpPr/>
          <p:nvPr/>
        </p:nvSpPr>
        <p:spPr>
          <a:xfrm flipH="1">
            <a:off x="4572675" y="945750"/>
            <a:ext cx="693508" cy="1201140"/>
          </a:xfrm>
          <a:custGeom>
            <a:rect b="b" l="l" r="r" t="t"/>
            <a:pathLst>
              <a:path extrusionOk="0" h="16697" w="10635">
                <a:moveTo>
                  <a:pt x="10635" y="0"/>
                </a:moveTo>
                <a:lnTo>
                  <a:pt x="0" y="12722"/>
                </a:lnTo>
                <a:lnTo>
                  <a:pt x="10635" y="166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66" name="Google Shape;266;p28"/>
          <p:cNvSpPr txBox="1"/>
          <p:nvPr/>
        </p:nvSpPr>
        <p:spPr>
          <a:xfrm>
            <a:off x="6402820" y="1284385"/>
            <a:ext cx="2475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28"/>
          <p:cNvSpPr txBox="1"/>
          <p:nvPr/>
        </p:nvSpPr>
        <p:spPr>
          <a:xfrm>
            <a:off x="6399017" y="2968394"/>
            <a:ext cx="2475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Assessment</a:t>
            </a:r>
            <a:endParaRPr/>
          </a:p>
        </p:txBody>
      </p:sp>
      <p:sp>
        <p:nvSpPr>
          <p:cNvPr id="273" name="Google Shape;273;p2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learning from this course will be assessed by: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Weekly Homework Assignments</a:t>
            </a:r>
            <a:endParaRPr b="1">
              <a:solidFill>
                <a:schemeClr val="accent4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Weight</a:t>
            </a:r>
            <a:r>
              <a:rPr lang="en"/>
              <a:t>: 60%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Number</a:t>
            </a:r>
            <a:r>
              <a:rPr lang="en"/>
              <a:t>: Approximately 7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Exams</a:t>
            </a:r>
            <a:endParaRPr b="1">
              <a:solidFill>
                <a:schemeClr val="accent4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Weight</a:t>
            </a:r>
            <a:r>
              <a:rPr lang="en"/>
              <a:t>: 25%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Number</a:t>
            </a:r>
            <a:r>
              <a:rPr lang="en"/>
              <a:t>: 2 Exams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Final Project</a:t>
            </a:r>
            <a:endParaRPr b="1">
              <a:solidFill>
                <a:schemeClr val="accent4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Weight</a:t>
            </a:r>
            <a:r>
              <a:rPr lang="en"/>
              <a:t>: 15%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Number</a:t>
            </a:r>
            <a:r>
              <a:rPr lang="en"/>
              <a:t>: Just one project, but multiple check-ins</a:t>
            </a:r>
            <a:endParaRPr/>
          </a:p>
        </p:txBody>
      </p:sp>
      <p:sp>
        <p:nvSpPr>
          <p:cNvPr id="274" name="Google Shape;274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 txBox="1"/>
          <p:nvPr>
            <p:ph idx="1" type="body"/>
          </p:nvPr>
        </p:nvSpPr>
        <p:spPr>
          <a:xfrm>
            <a:off x="3090625" y="2052225"/>
            <a:ext cx="5596200" cy="15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Collaboration</a:t>
            </a:r>
            <a:endParaRPr b="1">
              <a:solidFill>
                <a:schemeClr val="accent4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are encouraged to discuss assignments and concepts </a:t>
            </a:r>
            <a:r>
              <a:rPr b="1" lang="en"/>
              <a:t>at a high level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If you have code in front of you in your discussion, probably </a:t>
            </a:r>
            <a:r>
              <a:rPr b="1" lang="en"/>
              <a:t>NOT</a:t>
            </a:r>
            <a:r>
              <a:rPr lang="en"/>
              <a:t> high level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 code and answers submitted must be your own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Project can be done in groups of 2</a:t>
            </a:r>
            <a:endParaRPr/>
          </a:p>
        </p:txBody>
      </p:sp>
      <p:sp>
        <p:nvSpPr>
          <p:cNvPr id="280" name="Google Shape;280;p30"/>
          <p:cNvSpPr txBox="1"/>
          <p:nvPr>
            <p:ph idx="1" type="body"/>
          </p:nvPr>
        </p:nvSpPr>
        <p:spPr>
          <a:xfrm>
            <a:off x="3090625" y="575500"/>
            <a:ext cx="5596200" cy="15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Late Days</a:t>
            </a:r>
            <a:endParaRPr b="1">
              <a:solidFill>
                <a:schemeClr val="accent4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5 Free Late Days for the whole quarter.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use up to 2 Late Days on any assignment.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Late Day used after the 5 Free Late Days results in a -5% on that assignment</a:t>
            </a:r>
            <a:endParaRPr/>
          </a:p>
        </p:txBody>
      </p:sp>
      <p:sp>
        <p:nvSpPr>
          <p:cNvPr id="281" name="Google Shape;281;p3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 Logistics</a:t>
            </a:r>
            <a:endParaRPr/>
          </a:p>
        </p:txBody>
      </p:sp>
      <p:sp>
        <p:nvSpPr>
          <p:cNvPr id="282" name="Google Shape;282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3" name="Google Shape;283;p30"/>
          <p:cNvSpPr txBox="1"/>
          <p:nvPr>
            <p:ph idx="1" type="body"/>
          </p:nvPr>
        </p:nvSpPr>
        <p:spPr>
          <a:xfrm>
            <a:off x="3090625" y="4031700"/>
            <a:ext cx="55962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Getting Help</a:t>
            </a:r>
            <a:endParaRPr b="1">
              <a:solidFill>
                <a:schemeClr val="accent4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Piazza (link with add code in </a:t>
            </a:r>
            <a:r>
              <a:rPr lang="en" u="sng">
                <a:solidFill>
                  <a:schemeClr val="hlink"/>
                </a:solidFill>
                <a:hlinkClick r:id="rId3"/>
              </a:rPr>
              <a:t>Syllabus</a:t>
            </a:r>
            <a:r>
              <a:rPr lang="en"/>
              <a:t>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Office Hours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289" name="Google Shape;289;p3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Culmination of all the things you learned in this class.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Open ended project where you find and use real-world datasets to answer an interesting question.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Broken into various checkpoints throughout quarter: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Find some possible ideas for datasets and questions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Pick a research question and your datasets + </a:t>
            </a:r>
            <a:br>
              <a:rPr lang="en"/>
            </a:br>
            <a:r>
              <a:rPr lang="en"/>
              <a:t>find a partner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Outline methodology and define work plan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Gather results and write final report</a:t>
            </a:r>
            <a:br>
              <a:rPr lang="en"/>
            </a:b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Final Project presentations during final exam slot</a:t>
            </a:r>
            <a:endParaRPr/>
          </a:p>
        </p:txBody>
      </p:sp>
      <p:sp>
        <p:nvSpPr>
          <p:cNvPr id="290" name="Google Shape;290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2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Crash Course </a:t>
            </a:r>
            <a:endParaRPr/>
          </a:p>
        </p:txBody>
      </p:sp>
      <p:sp>
        <p:nvSpPr>
          <p:cNvPr id="296" name="Google Shape;296;p32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1</a:t>
            </a:r>
            <a:endParaRPr/>
          </a:p>
        </p:txBody>
      </p:sp>
      <p:sp>
        <p:nvSpPr>
          <p:cNvPr id="297" name="Google Shape;297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World!</a:t>
            </a:r>
            <a:endParaRPr/>
          </a:p>
        </p:txBody>
      </p:sp>
      <p:sp>
        <p:nvSpPr>
          <p:cNvPr id="303" name="Google Shape;303;p3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Write a file called hello.py that prints “Hello World!”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33"/>
          <p:cNvSpPr txBox="1"/>
          <p:nvPr/>
        </p:nvSpPr>
        <p:spPr>
          <a:xfrm>
            <a:off x="3090625" y="1692300"/>
            <a:ext cx="5596200" cy="469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'Hello World!'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3000">
              <a:solidFill>
                <a:srgbClr val="A3A3A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6" name="Google Shape;306;p33"/>
          <p:cNvSpPr txBox="1"/>
          <p:nvPr/>
        </p:nvSpPr>
        <p:spPr>
          <a:xfrm>
            <a:off x="3090625" y="1290775"/>
            <a:ext cx="111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rPr>
              <a:t>Attempt 1</a:t>
            </a:r>
            <a:endParaRPr>
              <a:solidFill>
                <a:srgbClr val="66666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7" name="Google Shape;307;p33"/>
          <p:cNvSpPr txBox="1"/>
          <p:nvPr/>
        </p:nvSpPr>
        <p:spPr>
          <a:xfrm>
            <a:off x="3090625" y="2905225"/>
            <a:ext cx="5596200" cy="1728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main():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'Hello World!'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__name__ == </a:t>
            </a:r>
            <a:r>
              <a:rPr lang="en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'__main__'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main()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85F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08" name="Google Shape;308;p33"/>
          <p:cNvSpPr txBox="1"/>
          <p:nvPr/>
        </p:nvSpPr>
        <p:spPr>
          <a:xfrm>
            <a:off x="3090625" y="2511625"/>
            <a:ext cx="111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rPr>
              <a:t>Attempt 2</a:t>
            </a:r>
            <a:endParaRPr>
              <a:solidFill>
                <a:srgbClr val="66666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Modes</a:t>
            </a:r>
            <a:endParaRPr/>
          </a:p>
        </p:txBody>
      </p:sp>
      <p:sp>
        <p:nvSpPr>
          <p:cNvPr id="314" name="Google Shape;314;p34"/>
          <p:cNvSpPr txBox="1"/>
          <p:nvPr>
            <p:ph idx="1" type="body"/>
          </p:nvPr>
        </p:nvSpPr>
        <p:spPr>
          <a:xfrm>
            <a:off x="3090625" y="575500"/>
            <a:ext cx="5596200" cy="13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Script</a:t>
            </a:r>
            <a:r>
              <a:rPr b="1" lang="en"/>
              <a:t>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Write a .py file and run it </a:t>
            </a:r>
            <a:br>
              <a:rPr lang="en"/>
            </a:b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python my_file.py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Runs file from top to bottom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6" name="Google Shape;316;p34"/>
          <p:cNvSpPr txBox="1"/>
          <p:nvPr>
            <p:ph idx="1" type="body"/>
          </p:nvPr>
        </p:nvSpPr>
        <p:spPr>
          <a:xfrm>
            <a:off x="3090625" y="1909275"/>
            <a:ext cx="5596200" cy="23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Interactive Shell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b="1" lang="en">
                <a:solidFill>
                  <a:schemeClr val="accent4"/>
                </a:solidFill>
              </a:rPr>
              <a:t>R</a:t>
            </a:r>
            <a:r>
              <a:rPr lang="en">
                <a:solidFill>
                  <a:schemeClr val="dk2"/>
                </a:solidFill>
              </a:rPr>
              <a:t>ead </a:t>
            </a:r>
            <a:r>
              <a:rPr b="1" lang="en">
                <a:solidFill>
                  <a:schemeClr val="accent4"/>
                </a:solidFill>
              </a:rPr>
              <a:t>E</a:t>
            </a:r>
            <a:r>
              <a:rPr lang="en">
                <a:solidFill>
                  <a:schemeClr val="dk2"/>
                </a:solidFill>
              </a:rPr>
              <a:t>valuate </a:t>
            </a:r>
            <a:r>
              <a:rPr b="1" lang="en">
                <a:solidFill>
                  <a:schemeClr val="accent4"/>
                </a:solidFill>
              </a:rPr>
              <a:t>P</a:t>
            </a:r>
            <a:r>
              <a:rPr lang="en">
                <a:solidFill>
                  <a:schemeClr val="dk2"/>
                </a:solidFill>
              </a:rPr>
              <a:t>rint </a:t>
            </a:r>
            <a:r>
              <a:rPr b="1" lang="en">
                <a:solidFill>
                  <a:schemeClr val="accent4"/>
                </a:solidFill>
              </a:rPr>
              <a:t>L</a:t>
            </a:r>
            <a:r>
              <a:rPr lang="en">
                <a:solidFill>
                  <a:schemeClr val="dk2"/>
                </a:solidFill>
              </a:rPr>
              <a:t>oop (</a:t>
            </a:r>
            <a:r>
              <a:rPr b="1" lang="en">
                <a:solidFill>
                  <a:schemeClr val="accent4"/>
                </a:solidFill>
              </a:rPr>
              <a:t>REPL</a:t>
            </a:r>
            <a:r>
              <a:rPr lang="en">
                <a:solidFill>
                  <a:schemeClr val="dk2"/>
                </a:solidFill>
              </a:rPr>
              <a:t>)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Interactive mode to try small chunks of code</a:t>
            </a:r>
            <a:br>
              <a:rPr lang="en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Simple: </a:t>
            </a:r>
            <a:r>
              <a:rPr lang="en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python</a:t>
            </a:r>
            <a:endParaRPr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ourier New"/>
              <a:buChar char="○"/>
            </a:pPr>
            <a:r>
              <a:rPr lang="en">
                <a:solidFill>
                  <a:schemeClr val="dk2"/>
                </a:solidFill>
              </a:rPr>
              <a:t>Complex:</a:t>
            </a:r>
            <a:r>
              <a:rPr lang="en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2"/>
                </a:solidFill>
              </a:rPr>
              <a:t>Jupyter Notebook</a:t>
            </a:r>
            <a:endParaRPr/>
          </a:p>
        </p:txBody>
      </p:sp>
      <p:sp>
        <p:nvSpPr>
          <p:cNvPr id="317" name="Google Shape;317;p34"/>
          <p:cNvSpPr txBox="1"/>
          <p:nvPr/>
        </p:nvSpPr>
        <p:spPr>
          <a:xfrm>
            <a:off x="3090625" y="3558475"/>
            <a:ext cx="5596200" cy="6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ans"/>
              <a:buChar char="●"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Follow Software instructions to set up your computer for development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318" name="Google Shape;318;p34"/>
          <p:cNvGrpSpPr/>
          <p:nvPr/>
        </p:nvGrpSpPr>
        <p:grpSpPr>
          <a:xfrm>
            <a:off x="6171125" y="730900"/>
            <a:ext cx="2770025" cy="972300"/>
            <a:chOff x="6335575" y="1088850"/>
            <a:chExt cx="2770025" cy="972300"/>
          </a:xfrm>
        </p:grpSpPr>
        <p:cxnSp>
          <p:nvCxnSpPr>
            <p:cNvPr id="319" name="Google Shape;319;p34"/>
            <p:cNvCxnSpPr/>
            <p:nvPr/>
          </p:nvCxnSpPr>
          <p:spPr>
            <a:xfrm>
              <a:off x="6335575" y="1564175"/>
              <a:ext cx="1278600" cy="66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20" name="Google Shape;320;p34"/>
            <p:cNvSpPr txBox="1"/>
            <p:nvPr/>
          </p:nvSpPr>
          <p:spPr>
            <a:xfrm>
              <a:off x="7628100" y="1088850"/>
              <a:ext cx="1477500" cy="97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Your HW + Project</a:t>
              </a:r>
              <a:endParaRPr b="1" sz="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7415455" y="1475852"/>
              <a:ext cx="198600" cy="19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" name="Google Shape;322;p34"/>
          <p:cNvGrpSpPr/>
          <p:nvPr/>
        </p:nvGrpSpPr>
        <p:grpSpPr>
          <a:xfrm>
            <a:off x="6529050" y="2970525"/>
            <a:ext cx="2412100" cy="972300"/>
            <a:chOff x="6529050" y="2945925"/>
            <a:chExt cx="2412100" cy="972300"/>
          </a:xfrm>
        </p:grpSpPr>
        <p:cxnSp>
          <p:nvCxnSpPr>
            <p:cNvPr id="323" name="Google Shape;323;p34"/>
            <p:cNvCxnSpPr/>
            <p:nvPr/>
          </p:nvCxnSpPr>
          <p:spPr>
            <a:xfrm>
              <a:off x="6529050" y="3421250"/>
              <a:ext cx="917400" cy="84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24" name="Google Shape;324;p34"/>
            <p:cNvSpPr txBox="1"/>
            <p:nvPr/>
          </p:nvSpPr>
          <p:spPr>
            <a:xfrm>
              <a:off x="7463650" y="2945925"/>
              <a:ext cx="1477500" cy="97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Lecture (usually)</a:t>
              </a:r>
              <a:endParaRPr b="1" sz="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7251005" y="3332927"/>
              <a:ext cx="198600" cy="19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</a:t>
            </a:r>
            <a:endParaRPr/>
          </a:p>
        </p:txBody>
      </p:sp>
      <p:sp>
        <p:nvSpPr>
          <p:cNvPr id="331" name="Google Shape;331;p35"/>
          <p:cNvSpPr txBox="1"/>
          <p:nvPr>
            <p:ph idx="1" type="body"/>
          </p:nvPr>
        </p:nvSpPr>
        <p:spPr>
          <a:xfrm>
            <a:off x="3090625" y="575500"/>
            <a:ext cx="5596200" cy="6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</a:t>
            </a:r>
            <a:r>
              <a:rPr b="1" lang="en">
                <a:solidFill>
                  <a:schemeClr val="accent4"/>
                </a:solidFill>
              </a:rPr>
              <a:t>variable</a:t>
            </a:r>
            <a:r>
              <a:rPr lang="en"/>
              <a:t> is a named box that stores a value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Variables are defined as: 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&lt;name&gt; = &lt;value&gt;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35"/>
          <p:cNvSpPr txBox="1"/>
          <p:nvPr/>
        </p:nvSpPr>
        <p:spPr>
          <a:xfrm>
            <a:off x="3090625" y="1207150"/>
            <a:ext cx="55962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ans"/>
              <a:buChar char="●"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Examples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4" name="Google Shape;334;p35"/>
          <p:cNvSpPr txBox="1"/>
          <p:nvPr/>
        </p:nvSpPr>
        <p:spPr>
          <a:xfrm>
            <a:off x="3090625" y="1707450"/>
            <a:ext cx="2046300" cy="1057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y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4.2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3.7</a:t>
            </a:r>
            <a:endParaRPr>
              <a:solidFill>
                <a:srgbClr val="C5392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5" name="Google Shape;335;p35"/>
          <p:cNvSpPr txBox="1"/>
          <p:nvPr/>
        </p:nvSpPr>
        <p:spPr>
          <a:xfrm>
            <a:off x="6078325" y="1707575"/>
            <a:ext cx="4176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6" name="Google Shape;336;p35"/>
          <p:cNvSpPr txBox="1"/>
          <p:nvPr/>
        </p:nvSpPr>
        <p:spPr>
          <a:xfrm>
            <a:off x="6078325" y="2320750"/>
            <a:ext cx="4176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y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7" name="Google Shape;337;p35"/>
          <p:cNvSpPr txBox="1"/>
          <p:nvPr/>
        </p:nvSpPr>
        <p:spPr>
          <a:xfrm>
            <a:off x="6495925" y="1637975"/>
            <a:ext cx="548700" cy="490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8" name="Google Shape;338;p35"/>
          <p:cNvSpPr txBox="1"/>
          <p:nvPr/>
        </p:nvSpPr>
        <p:spPr>
          <a:xfrm>
            <a:off x="6495925" y="2251150"/>
            <a:ext cx="548700" cy="490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4.2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9" name="Google Shape;339;p35"/>
          <p:cNvSpPr txBox="1"/>
          <p:nvPr/>
        </p:nvSpPr>
        <p:spPr>
          <a:xfrm>
            <a:off x="6495925" y="1637975"/>
            <a:ext cx="548700" cy="490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3.7</a:t>
            </a:r>
            <a:endParaRPr>
              <a:solidFill>
                <a:schemeClr val="accent6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0" name="Google Shape;340;p35"/>
          <p:cNvSpPr txBox="1"/>
          <p:nvPr/>
        </p:nvSpPr>
        <p:spPr>
          <a:xfrm>
            <a:off x="3090625" y="3022100"/>
            <a:ext cx="5596200" cy="19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 Sans"/>
              <a:buChar char="●"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A variable can only hold a single value</a:t>
            </a:r>
            <a:r>
              <a:rPr baseline="30000"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*</a:t>
            </a: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 at any point in time, but the same variable can hold different types of data throughout the whole program</a:t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</a:pP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We call Python a </a:t>
            </a:r>
            <a:r>
              <a:rPr b="1" lang="en">
                <a:solidFill>
                  <a:schemeClr val="accent4"/>
                </a:solidFill>
                <a:latin typeface="Nunito Sans"/>
                <a:ea typeface="Nunito Sans"/>
                <a:cs typeface="Nunito Sans"/>
                <a:sym typeface="Nunito Sans"/>
              </a:rPr>
              <a:t>dynamically typed</a:t>
            </a:r>
            <a:r>
              <a:rPr b="1"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 </a:t>
            </a:r>
            <a: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programming language because the type of a variable can change</a:t>
            </a:r>
            <a:br>
              <a:rPr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</a:b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* We will see how to store more than one thing at a time later</a:t>
            </a:r>
            <a:r>
              <a:rPr b="1" lang="en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 </a:t>
            </a:r>
            <a:endParaRPr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Expressions</a:t>
            </a:r>
            <a:endParaRPr/>
          </a:p>
        </p:txBody>
      </p:sp>
      <p:sp>
        <p:nvSpPr>
          <p:cNvPr id="346" name="Google Shape;346;p36"/>
          <p:cNvSpPr txBox="1"/>
          <p:nvPr>
            <p:ph idx="1" type="body"/>
          </p:nvPr>
        </p:nvSpPr>
        <p:spPr>
          <a:xfrm>
            <a:off x="3090625" y="468750"/>
            <a:ext cx="5596200" cy="12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Right hand side doesn’t have to be a simple value (e.g.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4.2</a:t>
            </a:r>
            <a:r>
              <a:rPr lang="en"/>
              <a:t>), but can be an </a:t>
            </a:r>
            <a:r>
              <a:rPr b="1" lang="en">
                <a:solidFill>
                  <a:schemeClr val="accent4"/>
                </a:solidFill>
              </a:rPr>
              <a:t>expression</a:t>
            </a:r>
            <a:r>
              <a:rPr b="1" lang="en"/>
              <a:t> </a:t>
            </a:r>
            <a:r>
              <a:rPr lang="en"/>
              <a:t>that </a:t>
            </a:r>
            <a:r>
              <a:rPr i="1" lang="en"/>
              <a:t>evaluates </a:t>
            </a:r>
            <a:r>
              <a:rPr lang="en"/>
              <a:t>to a simple value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probably know most operators for expressions from your programming background.</a:t>
            </a:r>
            <a:endParaRPr/>
          </a:p>
        </p:txBody>
      </p:sp>
      <p:sp>
        <p:nvSpPr>
          <p:cNvPr id="347" name="Google Shape;347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8" name="Google Shape;348;p36"/>
          <p:cNvSpPr txBox="1"/>
          <p:nvPr/>
        </p:nvSpPr>
        <p:spPr>
          <a:xfrm>
            <a:off x="3078425" y="1687800"/>
            <a:ext cx="5596200" cy="2137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 = </a:t>
            </a:r>
            <a:r>
              <a:rPr lang="en" sz="13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+ </a:t>
            </a:r>
            <a:r>
              <a:rPr lang="en" sz="13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addition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 = a - </a:t>
            </a:r>
            <a:r>
              <a:rPr lang="en" sz="13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subtraction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 = (b + a) * </a:t>
            </a:r>
            <a:r>
              <a:rPr lang="en" sz="13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nested, multiplication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 = </a:t>
            </a:r>
            <a:r>
              <a:rPr lang="en" sz="13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/ </a:t>
            </a:r>
            <a:r>
              <a:rPr lang="en" sz="13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    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division</a:t>
            </a:r>
            <a:endParaRPr sz="13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lang="en" sz="13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// </a:t>
            </a:r>
            <a:r>
              <a:rPr lang="en" sz="13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    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3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integer division</a:t>
            </a:r>
            <a:endParaRPr sz="13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f = a % b        </a:t>
            </a:r>
            <a:r>
              <a:rPr lang="en" sz="13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mod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g = b ** </a:t>
            </a:r>
            <a:r>
              <a:rPr lang="en" sz="13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lang="en" sz="13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exponentiation</a:t>
            </a:r>
            <a:endParaRPr sz="13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349" name="Google Shape;349;p36"/>
          <p:cNvGrpSpPr/>
          <p:nvPr/>
        </p:nvGrpSpPr>
        <p:grpSpPr>
          <a:xfrm>
            <a:off x="3078413" y="3985550"/>
            <a:ext cx="966300" cy="490500"/>
            <a:chOff x="2910050" y="3973200"/>
            <a:chExt cx="966300" cy="490500"/>
          </a:xfrm>
        </p:grpSpPr>
        <p:sp>
          <p:nvSpPr>
            <p:cNvPr id="350" name="Google Shape;350;p36"/>
            <p:cNvSpPr txBox="1"/>
            <p:nvPr/>
          </p:nvSpPr>
          <p:spPr>
            <a:xfrm>
              <a:off x="2910050" y="4042800"/>
              <a:ext cx="4176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a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351" name="Google Shape;351;p36"/>
            <p:cNvSpPr txBox="1"/>
            <p:nvPr/>
          </p:nvSpPr>
          <p:spPr>
            <a:xfrm>
              <a:off x="3327650" y="3973200"/>
              <a:ext cx="548700" cy="490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5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352" name="Google Shape;352;p36"/>
          <p:cNvGrpSpPr/>
          <p:nvPr/>
        </p:nvGrpSpPr>
        <p:grpSpPr>
          <a:xfrm>
            <a:off x="4407425" y="3985550"/>
            <a:ext cx="966300" cy="490500"/>
            <a:chOff x="2910050" y="3973200"/>
            <a:chExt cx="966300" cy="490500"/>
          </a:xfrm>
        </p:grpSpPr>
        <p:sp>
          <p:nvSpPr>
            <p:cNvPr id="353" name="Google Shape;353;p36"/>
            <p:cNvSpPr txBox="1"/>
            <p:nvPr/>
          </p:nvSpPr>
          <p:spPr>
            <a:xfrm>
              <a:off x="2910050" y="4042800"/>
              <a:ext cx="4176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b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354" name="Google Shape;354;p36"/>
            <p:cNvSpPr txBox="1"/>
            <p:nvPr/>
          </p:nvSpPr>
          <p:spPr>
            <a:xfrm>
              <a:off x="3327650" y="3973200"/>
              <a:ext cx="548700" cy="490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4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355" name="Google Shape;355;p36"/>
          <p:cNvGrpSpPr/>
          <p:nvPr/>
        </p:nvGrpSpPr>
        <p:grpSpPr>
          <a:xfrm>
            <a:off x="5736413" y="3959025"/>
            <a:ext cx="966300" cy="490500"/>
            <a:chOff x="2910050" y="3973200"/>
            <a:chExt cx="966300" cy="490500"/>
          </a:xfrm>
        </p:grpSpPr>
        <p:sp>
          <p:nvSpPr>
            <p:cNvPr id="356" name="Google Shape;356;p36"/>
            <p:cNvSpPr txBox="1"/>
            <p:nvPr/>
          </p:nvSpPr>
          <p:spPr>
            <a:xfrm>
              <a:off x="2910050" y="4042800"/>
              <a:ext cx="4176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c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357" name="Google Shape;357;p36"/>
            <p:cNvSpPr txBox="1"/>
            <p:nvPr/>
          </p:nvSpPr>
          <p:spPr>
            <a:xfrm>
              <a:off x="3327650" y="3973200"/>
              <a:ext cx="548700" cy="490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1</a:t>
              </a: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8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358" name="Google Shape;358;p36"/>
          <p:cNvGrpSpPr/>
          <p:nvPr/>
        </p:nvGrpSpPr>
        <p:grpSpPr>
          <a:xfrm>
            <a:off x="3078425" y="4582800"/>
            <a:ext cx="966300" cy="490500"/>
            <a:chOff x="2910050" y="3973200"/>
            <a:chExt cx="966300" cy="490500"/>
          </a:xfrm>
        </p:grpSpPr>
        <p:sp>
          <p:nvSpPr>
            <p:cNvPr id="359" name="Google Shape;359;p36"/>
            <p:cNvSpPr txBox="1"/>
            <p:nvPr/>
          </p:nvSpPr>
          <p:spPr>
            <a:xfrm>
              <a:off x="2910050" y="4042800"/>
              <a:ext cx="4176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d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360" name="Google Shape;360;p36"/>
            <p:cNvSpPr txBox="1"/>
            <p:nvPr/>
          </p:nvSpPr>
          <p:spPr>
            <a:xfrm>
              <a:off x="3327650" y="3973200"/>
              <a:ext cx="548700" cy="490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1.5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361" name="Google Shape;361;p36"/>
          <p:cNvGrpSpPr/>
          <p:nvPr/>
        </p:nvGrpSpPr>
        <p:grpSpPr>
          <a:xfrm>
            <a:off x="5736425" y="4582800"/>
            <a:ext cx="966300" cy="490500"/>
            <a:chOff x="2910050" y="3973200"/>
            <a:chExt cx="966300" cy="490500"/>
          </a:xfrm>
        </p:grpSpPr>
        <p:sp>
          <p:nvSpPr>
            <p:cNvPr id="362" name="Google Shape;362;p36"/>
            <p:cNvSpPr txBox="1"/>
            <p:nvPr/>
          </p:nvSpPr>
          <p:spPr>
            <a:xfrm>
              <a:off x="2910050" y="4042800"/>
              <a:ext cx="4176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f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363" name="Google Shape;363;p36"/>
            <p:cNvSpPr txBox="1"/>
            <p:nvPr/>
          </p:nvSpPr>
          <p:spPr>
            <a:xfrm>
              <a:off x="3327650" y="3973200"/>
              <a:ext cx="548700" cy="490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1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364" name="Google Shape;364;p36"/>
          <p:cNvGrpSpPr/>
          <p:nvPr/>
        </p:nvGrpSpPr>
        <p:grpSpPr>
          <a:xfrm>
            <a:off x="4407425" y="4582800"/>
            <a:ext cx="966300" cy="490500"/>
            <a:chOff x="2910050" y="3973200"/>
            <a:chExt cx="966300" cy="490500"/>
          </a:xfrm>
        </p:grpSpPr>
        <p:sp>
          <p:nvSpPr>
            <p:cNvPr id="365" name="Google Shape;365;p36"/>
            <p:cNvSpPr txBox="1"/>
            <p:nvPr/>
          </p:nvSpPr>
          <p:spPr>
            <a:xfrm>
              <a:off x="2910050" y="4042800"/>
              <a:ext cx="4176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e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366" name="Google Shape;366;p36"/>
            <p:cNvSpPr txBox="1"/>
            <p:nvPr/>
          </p:nvSpPr>
          <p:spPr>
            <a:xfrm>
              <a:off x="3327650" y="3973200"/>
              <a:ext cx="548700" cy="490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1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367" name="Google Shape;367;p36"/>
          <p:cNvGrpSpPr/>
          <p:nvPr/>
        </p:nvGrpSpPr>
        <p:grpSpPr>
          <a:xfrm>
            <a:off x="7065413" y="4582800"/>
            <a:ext cx="966300" cy="490500"/>
            <a:chOff x="2910050" y="3973200"/>
            <a:chExt cx="966300" cy="490500"/>
          </a:xfrm>
        </p:grpSpPr>
        <p:sp>
          <p:nvSpPr>
            <p:cNvPr id="368" name="Google Shape;368;p36"/>
            <p:cNvSpPr txBox="1"/>
            <p:nvPr/>
          </p:nvSpPr>
          <p:spPr>
            <a:xfrm>
              <a:off x="2910050" y="4042800"/>
              <a:ext cx="417600" cy="35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g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  <p:sp>
          <p:nvSpPr>
            <p:cNvPr id="369" name="Google Shape;369;p36"/>
            <p:cNvSpPr txBox="1"/>
            <p:nvPr/>
          </p:nvSpPr>
          <p:spPr>
            <a:xfrm>
              <a:off x="3327650" y="3973200"/>
              <a:ext cx="548700" cy="4905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 Mono"/>
                  <a:ea typeface="Roboto Mono"/>
                  <a:cs typeface="Roboto Mono"/>
                  <a:sym typeface="Roboto Mono"/>
                </a:rPr>
                <a:t>16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Goal</a:t>
            </a:r>
            <a:r>
              <a:rPr lang="en"/>
              <a:t>: Get you actively participating in your learning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Typical Activity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Question is posed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solidFill>
                  <a:schemeClr val="accent4"/>
                </a:solidFill>
              </a:rPr>
              <a:t>Think</a:t>
            </a:r>
            <a:r>
              <a:rPr b="1" lang="en"/>
              <a:t> </a:t>
            </a:r>
            <a:r>
              <a:rPr lang="en"/>
              <a:t>(1 min): Think about the question on your own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solidFill>
                  <a:schemeClr val="accent4"/>
                </a:solidFill>
              </a:rPr>
              <a:t>Pair</a:t>
            </a:r>
            <a:r>
              <a:rPr b="1" lang="en"/>
              <a:t> </a:t>
            </a:r>
            <a:r>
              <a:rPr lang="en"/>
              <a:t>(2 min): Talk with your neighbor to discuss question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If you arrive at different conclusions, discuss your logic and figure out why you differ!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If you arrived at the same conclusion, discuss why the other answers might be wrong!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solidFill>
                  <a:schemeClr val="accent4"/>
                </a:solidFill>
              </a:rPr>
              <a:t>Share</a:t>
            </a:r>
            <a:r>
              <a:rPr b="1" lang="en"/>
              <a:t> </a:t>
            </a:r>
            <a:r>
              <a:rPr lang="en"/>
              <a:t>(1 min): We discuss the conclusions as a class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During each of the </a:t>
            </a:r>
            <a:r>
              <a:rPr b="1" lang="en">
                <a:solidFill>
                  <a:schemeClr val="accent4"/>
                </a:solidFill>
              </a:rPr>
              <a:t>Think</a:t>
            </a:r>
            <a:r>
              <a:rPr b="1" lang="en">
                <a:solidFill>
                  <a:schemeClr val="dk2"/>
                </a:solidFill>
              </a:rPr>
              <a:t> </a:t>
            </a:r>
            <a:r>
              <a:rPr lang="en">
                <a:solidFill>
                  <a:schemeClr val="dk2"/>
                </a:solidFill>
              </a:rPr>
              <a:t>and </a:t>
            </a:r>
            <a:r>
              <a:rPr b="1" lang="en">
                <a:solidFill>
                  <a:schemeClr val="accent4"/>
                </a:solidFill>
              </a:rPr>
              <a:t>Pair</a:t>
            </a:r>
            <a:r>
              <a:rPr lang="en">
                <a:solidFill>
                  <a:schemeClr val="dk2"/>
                </a:solidFill>
              </a:rPr>
              <a:t> stages, you will respond to the question via a Poll Everywhere poll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The poll will </a:t>
            </a:r>
            <a:r>
              <a:rPr lang="en"/>
              <a:t>only be open for the last </a:t>
            </a:r>
            <a:r>
              <a:rPr b="1" lang="en">
                <a:solidFill>
                  <a:schemeClr val="accent4"/>
                </a:solidFill>
              </a:rPr>
              <a:t>15</a:t>
            </a:r>
            <a:r>
              <a:rPr b="1" lang="en"/>
              <a:t> </a:t>
            </a:r>
            <a:r>
              <a:rPr lang="en"/>
              <a:t>seconds of each of the stage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worth any points, just here to help you learn! </a:t>
            </a:r>
            <a:endParaRPr/>
          </a:p>
        </p:txBody>
      </p:sp>
      <p:sp>
        <p:nvSpPr>
          <p:cNvPr id="375" name="Google Shape;375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6" name="Google Shape;376;p37"/>
          <p:cNvSpPr/>
          <p:nvPr/>
        </p:nvSpPr>
        <p:spPr>
          <a:xfrm>
            <a:off x="110550" y="1030775"/>
            <a:ext cx="2177400" cy="2159100"/>
          </a:xfrm>
          <a:prstGeom prst="rect">
            <a:avLst/>
          </a:prstGeom>
          <a:solidFill>
            <a:srgbClr val="6093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Overview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is this class? Who is taking this class?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Who are we?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Syllabus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Development Environment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Python Crash Course - Day 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Hello world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REPL vs. Script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Variables and Arithmetic</a:t>
            </a:r>
            <a:endParaRPr/>
          </a:p>
        </p:txBody>
      </p:sp>
      <p:sp>
        <p:nvSpPr>
          <p:cNvPr id="136" name="Google Shape;136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093C5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Make a prediction of what this program will output.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Note that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print(1, 2, 3)</a:t>
            </a:r>
            <a:r>
              <a:rPr lang="en"/>
              <a:t> outputs: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1 2 3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3" name="Google Shape;383;p38"/>
          <p:cNvSpPr txBox="1"/>
          <p:nvPr>
            <p:ph idx="1" type="body"/>
          </p:nvPr>
        </p:nvSpPr>
        <p:spPr>
          <a:xfrm>
            <a:off x="3090625" y="3850900"/>
            <a:ext cx="2729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Options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2 2.5 5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2 1.0 2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8"/>
          <p:cNvSpPr txBox="1"/>
          <p:nvPr/>
        </p:nvSpPr>
        <p:spPr>
          <a:xfrm>
            <a:off x="3090625" y="1444900"/>
            <a:ext cx="5596200" cy="2406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y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7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z = y - x 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y = z /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(x, y, z)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5" name="Google Shape;385;p38"/>
          <p:cNvSpPr txBox="1"/>
          <p:nvPr>
            <p:ph idx="1" type="body"/>
          </p:nvPr>
        </p:nvSpPr>
        <p:spPr>
          <a:xfrm>
            <a:off x="4626750" y="4184625"/>
            <a:ext cx="2591700" cy="10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2 2 2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2 1 2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8"/>
          <p:cNvSpPr txBox="1"/>
          <p:nvPr>
            <p:ph type="title"/>
          </p:nvPr>
        </p:nvSpPr>
        <p:spPr>
          <a:xfrm>
            <a:off x="269575" y="1700200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minute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Make a prediction of what this program will output.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Note that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print(1, 2, 3)</a:t>
            </a:r>
            <a:r>
              <a:rPr lang="en"/>
              <a:t> outputs: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1 2 3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3" name="Google Shape;393;p39"/>
          <p:cNvSpPr txBox="1"/>
          <p:nvPr>
            <p:ph idx="1" type="body"/>
          </p:nvPr>
        </p:nvSpPr>
        <p:spPr>
          <a:xfrm>
            <a:off x="3090625" y="3850900"/>
            <a:ext cx="2729100" cy="11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Options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2 2.5 5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2 1.0 2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9"/>
          <p:cNvSpPr txBox="1"/>
          <p:nvPr/>
        </p:nvSpPr>
        <p:spPr>
          <a:xfrm>
            <a:off x="3090625" y="1444900"/>
            <a:ext cx="5596200" cy="2406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y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7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z = y - x 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y = z /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(x, y, z)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5" name="Google Shape;395;p39"/>
          <p:cNvSpPr txBox="1"/>
          <p:nvPr>
            <p:ph idx="1" type="body"/>
          </p:nvPr>
        </p:nvSpPr>
        <p:spPr>
          <a:xfrm>
            <a:off x="4626750" y="4184625"/>
            <a:ext cx="2591700" cy="10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2 2 2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2 1 2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9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minute</a:t>
            </a:r>
            <a:endParaRPr/>
          </a:p>
        </p:txBody>
      </p:sp>
      <p:sp>
        <p:nvSpPr>
          <p:cNvPr id="397" name="Google Shape;397;p39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3" name="Google Shape;403;p40"/>
          <p:cNvSpPr txBox="1"/>
          <p:nvPr>
            <p:ph idx="2" type="body"/>
          </p:nvPr>
        </p:nvSpPr>
        <p:spPr>
          <a:xfrm>
            <a:off x="4911150" y="1021800"/>
            <a:ext cx="3842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Before Next Time</a:t>
            </a:r>
            <a:endParaRPr sz="24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2"/>
                </a:solidFill>
              </a:rPr>
              <a:t>Fill out begin of quarter survey 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lang="en"/>
              <a:t>Worth 2 points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Due @ 1 pm, no late days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Setup software for course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unito Sans"/>
              <a:buChar char="●"/>
            </a:pPr>
            <a:r>
              <a:rPr lang="en"/>
              <a:t>Try practice problems from today</a:t>
            </a:r>
            <a:endParaRPr/>
          </a:p>
        </p:txBody>
      </p:sp>
      <p:sp>
        <p:nvSpPr>
          <p:cNvPr id="404" name="Google Shape;404;p40"/>
          <p:cNvSpPr txBox="1"/>
          <p:nvPr>
            <p:ph idx="2" type="body"/>
          </p:nvPr>
        </p:nvSpPr>
        <p:spPr>
          <a:xfrm>
            <a:off x="386775" y="1021800"/>
            <a:ext cx="3642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Next Time</a:t>
            </a:r>
            <a:endParaRPr sz="24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Jupyter Notebooks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Python Crash Course - Day 2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Conditionals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Functions, parameters, returns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Strings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Documenting code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Testing code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ool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True/False</a:t>
            </a:r>
            <a:endParaRPr/>
          </a:p>
        </p:txBody>
      </p:sp>
      <p:sp>
        <p:nvSpPr>
          <p:cNvPr id="410" name="Google Shape;410;p41"/>
          <p:cNvSpPr txBox="1"/>
          <p:nvPr>
            <p:ph idx="1" type="body"/>
          </p:nvPr>
        </p:nvSpPr>
        <p:spPr>
          <a:xfrm>
            <a:off x="3090625" y="406300"/>
            <a:ext cx="5596200" cy="9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bool</a:t>
            </a:r>
            <a:r>
              <a:rPr lang="en"/>
              <a:t> has two values: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True, False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Can you logical operators: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and, or, not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2" name="Google Shape;412;p41"/>
          <p:cNvSpPr txBox="1"/>
          <p:nvPr/>
        </p:nvSpPr>
        <p:spPr>
          <a:xfrm>
            <a:off x="3090625" y="1070575"/>
            <a:ext cx="5466000" cy="2012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b1 =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b2 =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(b1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b2)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(b1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or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b2)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b2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or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b1)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(b2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or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b1))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3" name="Google Shape;413;p41"/>
          <p:cNvSpPr txBox="1"/>
          <p:nvPr/>
        </p:nvSpPr>
        <p:spPr>
          <a:xfrm>
            <a:off x="3090625" y="1070575"/>
            <a:ext cx="5596200" cy="2012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b1 =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b2 =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(b1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b2)   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False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(b1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or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b2)    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True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b2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or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b1)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False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(b2 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or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b1))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False</a:t>
            </a:r>
            <a:endParaRPr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4" name="Google Shape;414;p41"/>
          <p:cNvSpPr txBox="1"/>
          <p:nvPr>
            <p:ph idx="1" type="body"/>
          </p:nvPr>
        </p:nvSpPr>
        <p:spPr>
          <a:xfrm>
            <a:off x="3090625" y="3083275"/>
            <a:ext cx="5596200" cy="4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Can get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bool</a:t>
            </a:r>
            <a:r>
              <a:rPr lang="en"/>
              <a:t>s by comparing numbers</a:t>
            </a:r>
            <a:endParaRPr/>
          </a:p>
        </p:txBody>
      </p:sp>
      <p:sp>
        <p:nvSpPr>
          <p:cNvPr id="415" name="Google Shape;415;p41"/>
          <p:cNvSpPr txBox="1"/>
          <p:nvPr/>
        </p:nvSpPr>
        <p:spPr>
          <a:xfrm>
            <a:off x="3090625" y="3553075"/>
            <a:ext cx="5466000" cy="1420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 &lt;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 &gt;=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 ==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16" name="Google Shape;416;p41"/>
          <p:cNvSpPr txBox="1"/>
          <p:nvPr/>
        </p:nvSpPr>
        <p:spPr>
          <a:xfrm>
            <a:off x="3090625" y="3553075"/>
            <a:ext cx="5596200" cy="1420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 &lt;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True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 &gt;=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False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 ==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False</a:t>
            </a:r>
            <a:endParaRPr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2"/>
          <p:cNvSpPr txBox="1"/>
          <p:nvPr/>
        </p:nvSpPr>
        <p:spPr>
          <a:xfrm>
            <a:off x="3090625" y="1348950"/>
            <a:ext cx="5466000" cy="2382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1.4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(x))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2" name="Google Shape;422;p4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Casting + Types</a:t>
            </a:r>
            <a:endParaRPr/>
          </a:p>
        </p:txBody>
      </p:sp>
      <p:sp>
        <p:nvSpPr>
          <p:cNvPr id="423" name="Google Shape;423;p42"/>
          <p:cNvSpPr txBox="1"/>
          <p:nvPr>
            <p:ph idx="1" type="body"/>
          </p:nvPr>
        </p:nvSpPr>
        <p:spPr>
          <a:xfrm>
            <a:off x="3090625" y="575500"/>
            <a:ext cx="5596200" cy="6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Every piece of data in Python has a </a:t>
            </a:r>
            <a:r>
              <a:rPr b="1" lang="en">
                <a:solidFill>
                  <a:schemeClr val="accent4"/>
                </a:solidFill>
              </a:rPr>
              <a:t>type</a:t>
            </a:r>
            <a:r>
              <a:rPr lang="en"/>
              <a:t>. You can convert between types by </a:t>
            </a:r>
            <a:r>
              <a:rPr b="1" lang="en">
                <a:solidFill>
                  <a:schemeClr val="accent4"/>
                </a:solidFill>
              </a:rPr>
              <a:t>casting</a:t>
            </a:r>
            <a:r>
              <a:rPr b="1" lang="en"/>
              <a:t>.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24" name="Google Shape;424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5" name="Google Shape;425;p42"/>
          <p:cNvSpPr txBox="1"/>
          <p:nvPr/>
        </p:nvSpPr>
        <p:spPr>
          <a:xfrm>
            <a:off x="3090625" y="1348950"/>
            <a:ext cx="5596200" cy="2382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1.4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     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1.4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(x))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6" name="Google Shape;426;p42"/>
          <p:cNvSpPr txBox="1"/>
          <p:nvPr>
            <p:ph idx="1" type="body"/>
          </p:nvPr>
        </p:nvSpPr>
        <p:spPr>
          <a:xfrm>
            <a:off x="3090625" y="3866825"/>
            <a:ext cx="5596200" cy="9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Commonly used types: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int,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float,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bool,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str, char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</a:pPr>
            <a:r>
              <a:rPr lang="en"/>
              <a:t>Can use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type(x)</a:t>
            </a:r>
            <a:r>
              <a:rPr lang="en"/>
              <a:t> to find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en"/>
              <a:t>’s type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27" name="Google Shape;427;p42"/>
          <p:cNvSpPr txBox="1"/>
          <p:nvPr/>
        </p:nvSpPr>
        <p:spPr>
          <a:xfrm>
            <a:off x="3090625" y="1348950"/>
            <a:ext cx="5596200" cy="2382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1.4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     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1.4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(x))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"1.7"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float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(x))  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(x))    </a:t>
            </a:r>
            <a:endParaRPr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28" name="Google Shape;428;p42"/>
          <p:cNvSpPr txBox="1"/>
          <p:nvPr/>
        </p:nvSpPr>
        <p:spPr>
          <a:xfrm>
            <a:off x="3090625" y="1348950"/>
            <a:ext cx="5596200" cy="2382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1.4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     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1.4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(x))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"1.7"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float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(x))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1.7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(x))    </a:t>
            </a:r>
            <a:r>
              <a:rPr lang="en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Error</a:t>
            </a:r>
            <a:endParaRPr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Loop</a:t>
            </a:r>
            <a:endParaRPr/>
          </a:p>
        </p:txBody>
      </p:sp>
      <p:sp>
        <p:nvSpPr>
          <p:cNvPr id="434" name="Google Shape;434;p43"/>
          <p:cNvSpPr txBox="1"/>
          <p:nvPr>
            <p:ph idx="1" type="body"/>
          </p:nvPr>
        </p:nvSpPr>
        <p:spPr>
          <a:xfrm>
            <a:off x="3090625" y="575500"/>
            <a:ext cx="55962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</a:t>
            </a:r>
            <a:r>
              <a:rPr b="1" lang="en">
                <a:solidFill>
                  <a:schemeClr val="accent4"/>
                </a:solidFill>
              </a:rPr>
              <a:t>while loop</a:t>
            </a:r>
            <a:r>
              <a:rPr b="1" lang="en"/>
              <a:t> </a:t>
            </a:r>
            <a:r>
              <a:rPr lang="en"/>
              <a:t>has a </a:t>
            </a:r>
            <a:r>
              <a:rPr b="1" lang="en">
                <a:solidFill>
                  <a:schemeClr val="accent4"/>
                </a:solidFill>
              </a:rPr>
              <a:t>condition</a:t>
            </a:r>
            <a:r>
              <a:rPr lang="en"/>
              <a:t> and a </a:t>
            </a:r>
            <a:r>
              <a:rPr b="1" lang="en">
                <a:solidFill>
                  <a:schemeClr val="accent4"/>
                </a:solidFill>
              </a:rPr>
              <a:t>body</a:t>
            </a:r>
            <a:r>
              <a:rPr lang="en"/>
              <a:t>. It executes the body repeatedly until the condition</a:t>
            </a:r>
            <a:r>
              <a:rPr b="1" lang="en"/>
              <a:t> </a:t>
            </a:r>
            <a:r>
              <a:rPr lang="en"/>
              <a:t>is false.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6" name="Google Shape;436;p43"/>
          <p:cNvSpPr txBox="1"/>
          <p:nvPr/>
        </p:nvSpPr>
        <p:spPr>
          <a:xfrm>
            <a:off x="3090625" y="1374700"/>
            <a:ext cx="5596200" cy="20793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x &lt;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(x)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x = x *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'After loop'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x)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37" name="Google Shape;437;p43"/>
          <p:cNvSpPr txBox="1"/>
          <p:nvPr/>
        </p:nvSpPr>
        <p:spPr>
          <a:xfrm>
            <a:off x="7185250" y="1374700"/>
            <a:ext cx="1501500" cy="2079300"/>
          </a:xfrm>
          <a:prstGeom prst="rect">
            <a:avLst/>
          </a:prstGeom>
          <a:solidFill>
            <a:srgbClr val="FBFBFB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8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16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32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64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After loop 128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38" name="Google Shape;438;p43"/>
          <p:cNvSpPr txBox="1"/>
          <p:nvPr>
            <p:ph idx="1" type="body"/>
          </p:nvPr>
        </p:nvSpPr>
        <p:spPr>
          <a:xfrm>
            <a:off x="3090625" y="3454000"/>
            <a:ext cx="5596200" cy="12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Important</a:t>
            </a:r>
            <a:r>
              <a:rPr lang="en"/>
              <a:t>: Python uses indentation to determine what belongs inside the loop!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Very common beginner error</a:t>
            </a:r>
            <a:br>
              <a:rPr lang="en"/>
            </a:b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IndentationError: unexpected indent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loop</a:t>
            </a:r>
            <a:endParaRPr/>
          </a:p>
        </p:txBody>
      </p:sp>
      <p:sp>
        <p:nvSpPr>
          <p:cNvPr id="444" name="Google Shape;444;p44"/>
          <p:cNvSpPr txBox="1"/>
          <p:nvPr>
            <p:ph idx="1" type="body"/>
          </p:nvPr>
        </p:nvSpPr>
        <p:spPr>
          <a:xfrm>
            <a:off x="3090625" y="575500"/>
            <a:ext cx="5596200" cy="10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you know Java, for loops in Python look pretty different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won’t give a formal definition of a for loop at this time, but will start with a simple example</a:t>
            </a:r>
            <a:endParaRPr/>
          </a:p>
        </p:txBody>
      </p:sp>
      <p:sp>
        <p:nvSpPr>
          <p:cNvPr id="445" name="Google Shape;445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6" name="Google Shape;446;p44"/>
          <p:cNvSpPr txBox="1"/>
          <p:nvPr/>
        </p:nvSpPr>
        <p:spPr>
          <a:xfrm>
            <a:off x="3090625" y="1613325"/>
            <a:ext cx="5596200" cy="1574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range(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(i)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'After loop'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i)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7" name="Google Shape;447;p44"/>
          <p:cNvSpPr txBox="1"/>
          <p:nvPr/>
        </p:nvSpPr>
        <p:spPr>
          <a:xfrm>
            <a:off x="7185325" y="1613325"/>
            <a:ext cx="1501500" cy="1574700"/>
          </a:xfrm>
          <a:prstGeom prst="rect">
            <a:avLst/>
          </a:prstGeom>
          <a:solidFill>
            <a:srgbClr val="FBFBFB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4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After loop 4</a:t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8" name="Google Shape;448;p44"/>
          <p:cNvSpPr txBox="1"/>
          <p:nvPr>
            <p:ph idx="1" type="body"/>
          </p:nvPr>
        </p:nvSpPr>
        <p:spPr>
          <a:xfrm>
            <a:off x="3090625" y="3188025"/>
            <a:ext cx="5596200" cy="18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many uses of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range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range(A)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Numbers between </a:t>
            </a:r>
            <a:r>
              <a:rPr lang="en"/>
              <a:t>0 inc. and A exc.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range(A, B)    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Numbers between A inc. and B exc.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range(A, B, C)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Numbers between A inc. and B exc. (steps by C)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4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bg>
      <p:bgPr>
        <a:solidFill>
          <a:srgbClr val="6093C5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5"/>
          <p:cNvSpPr txBox="1"/>
          <p:nvPr>
            <p:ph idx="1" type="body"/>
          </p:nvPr>
        </p:nvSpPr>
        <p:spPr>
          <a:xfrm>
            <a:off x="3090625" y="575500"/>
            <a:ext cx="55962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Make a prediction of what this program will output.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Note: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j -= 1</a:t>
            </a:r>
            <a:r>
              <a:rPr i="1" lang="en"/>
              <a:t> is the same thing as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j = j - 1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5" name="Google Shape;455;p45"/>
          <p:cNvSpPr txBox="1"/>
          <p:nvPr/>
        </p:nvSpPr>
        <p:spPr>
          <a:xfrm>
            <a:off x="3090625" y="1444900"/>
            <a:ext cx="5596200" cy="1683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range(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j  = i -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 &gt;=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i % j !=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j -=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(i,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':'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j)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6" name="Google Shape;456;p45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 minutes</a:t>
            </a:r>
            <a:endParaRPr/>
          </a:p>
        </p:txBody>
      </p:sp>
      <p:sp>
        <p:nvSpPr>
          <p:cNvPr id="457" name="Google Shape;457;p45"/>
          <p:cNvSpPr txBox="1"/>
          <p:nvPr>
            <p:ph idx="1" type="body"/>
          </p:nvPr>
        </p:nvSpPr>
        <p:spPr>
          <a:xfrm>
            <a:off x="3090625" y="3128800"/>
            <a:ext cx="5596200" cy="14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Options (new line separated by /)</a:t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 : 2 / 5 : 5 / 8 : 8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 : 2 / 5 : 5 / 8 : 8 / 11 : 11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 : 1 / 5 : 1 / 8 : 4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 : 1 / 5 : 1 / 8 : 4 / 11 : 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 : 1 / 5 : 4 / 8 : 7 / 11 : 10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3042775" y="654850"/>
            <a:ext cx="56919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More advanced programming concepts</a:t>
            </a:r>
            <a:r>
              <a:rPr lang="en"/>
              <a:t> than in CSE 142 or CSE 160 including how to write bigger programs with multiple classes and modules.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How to </a:t>
            </a:r>
            <a:r>
              <a:rPr b="1" lang="en">
                <a:solidFill>
                  <a:schemeClr val="accent4"/>
                </a:solidFill>
              </a:rPr>
              <a:t>work with different types of data</a:t>
            </a:r>
            <a:r>
              <a:rPr lang="en"/>
              <a:t>: tabular, text, images, geo-spatial, etc.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Ecosystem of </a:t>
            </a:r>
            <a:r>
              <a:rPr b="1" lang="en">
                <a:solidFill>
                  <a:schemeClr val="accent4"/>
                </a:solidFill>
              </a:rPr>
              <a:t>data science tools</a:t>
            </a:r>
            <a:r>
              <a:rPr lang="en"/>
              <a:t> including Jupyter Notebook and various </a:t>
            </a:r>
            <a:r>
              <a:rPr b="1" lang="en">
                <a:solidFill>
                  <a:schemeClr val="accent4"/>
                </a:solidFill>
              </a:rPr>
              <a:t>data science libraries</a:t>
            </a:r>
            <a:r>
              <a:rPr lang="en"/>
              <a:t> including scikit-image, scikit-learn, and pandas data frames.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Basic concepts related to code complexity, efficiency of different types of data structures, and memory management.</a:t>
            </a:r>
            <a:endParaRPr/>
          </a:p>
        </p:txBody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is this class?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/>
              <a:t>Competencies</a:t>
            </a:r>
            <a:endParaRPr b="1" i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234450" y="575500"/>
            <a:ext cx="21585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Overview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Who is taking this class?</a:t>
            </a:r>
            <a:endParaRPr/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3090625" y="575500"/>
            <a:ext cx="56919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class is designed to have students from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142</a:t>
            </a:r>
            <a:r>
              <a:rPr lang="en"/>
              <a:t>: Know control structures, file I/O, arrays in Java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Will spend first weeks learning 142 in Python fast!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Practice is </a:t>
            </a:r>
            <a:r>
              <a:rPr b="1" lang="en"/>
              <a:t>KEY</a:t>
            </a:r>
            <a:r>
              <a:rPr lang="en"/>
              <a:t>!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160</a:t>
            </a:r>
            <a:r>
              <a:rPr lang="en"/>
              <a:t>: Know control structures, file I/O, data structures in Python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First week will be review while everyone learns Python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4"/>
                </a:solidFill>
              </a:rPr>
              <a:t>143 or Beyond</a:t>
            </a:r>
            <a:r>
              <a:rPr lang="en"/>
              <a:t>: Seen more advanced programming in Java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 material should be </a:t>
            </a:r>
            <a:r>
              <a:rPr b="1" lang="en"/>
              <a:t>complementary</a:t>
            </a:r>
            <a:r>
              <a:rPr lang="en"/>
              <a:t> to what you would have learned in 143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Competency 1 </a:t>
            </a:r>
            <a:r>
              <a:rPr lang="en"/>
              <a:t>is aimed at the 143 level of programming</a:t>
            </a:r>
            <a:endParaRPr/>
          </a:p>
        </p:txBody>
      </p:sp>
      <p:sp>
        <p:nvSpPr>
          <p:cNvPr id="150" name="Google Shape;15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89335"/>
            <a:ext cx="9193750" cy="6132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I?</a:t>
            </a:r>
            <a:endParaRPr/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Hunter Schafer, Lecturer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Office Hours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Time: 10:30 am - 12:30 pm, Wednesdays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Location: CSE 444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Contact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Personal Matters: </a:t>
            </a:r>
            <a:r>
              <a:rPr lang="en" u="sng">
                <a:solidFill>
                  <a:schemeClr val="hlink"/>
                </a:solidFill>
                <a:hlinkClick r:id="rId3"/>
              </a:rPr>
              <a:t>hschafer@cs.washington.edu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Course Content + Logistics: </a:t>
            </a:r>
            <a:r>
              <a:rPr lang="en" u="sng">
                <a:solidFill>
                  <a:schemeClr val="hlink"/>
                </a:solidFill>
                <a:hlinkClick r:id="rId4"/>
              </a:rPr>
              <a:t>Piazza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 rotWithShape="1">
          <a:blip r:embed="rId5">
            <a:alphaModFix/>
          </a:blip>
          <a:srcRect b="23745" l="0" r="0" t="0"/>
          <a:stretch/>
        </p:blipFill>
        <p:spPr>
          <a:xfrm>
            <a:off x="414600" y="2713800"/>
            <a:ext cx="1686000" cy="1624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Who are the TAs?</a:t>
            </a:r>
            <a:endParaRPr sz="1800"/>
          </a:p>
        </p:txBody>
      </p:sp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8557063" y="4747609"/>
            <a:ext cx="5487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1" name="Google Shape;171;p25"/>
          <p:cNvGrpSpPr/>
          <p:nvPr/>
        </p:nvGrpSpPr>
        <p:grpSpPr>
          <a:xfrm>
            <a:off x="7099541" y="714204"/>
            <a:ext cx="1457534" cy="1786459"/>
            <a:chOff x="2970026" y="245175"/>
            <a:chExt cx="1736400" cy="2129525"/>
          </a:xfrm>
        </p:grpSpPr>
        <p:pic>
          <p:nvPicPr>
            <p:cNvPr id="172" name="Google Shape;172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970026" y="245175"/>
              <a:ext cx="1736400" cy="17355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73" name="Google Shape;173;p25"/>
            <p:cNvSpPr txBox="1"/>
            <p:nvPr/>
          </p:nvSpPr>
          <p:spPr>
            <a:xfrm>
              <a:off x="2970100" y="1981100"/>
              <a:ext cx="17361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Nunito Sans"/>
                  <a:ea typeface="Nunito Sans"/>
                  <a:cs typeface="Nunito Sans"/>
                  <a:sym typeface="Nunito Sans"/>
                </a:rPr>
                <a:t>Nicole Riley</a:t>
              </a:r>
              <a:endParaRPr b="1"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nriley16@cs</a:t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174" name="Google Shape;174;p25"/>
          <p:cNvGrpSpPr/>
          <p:nvPr/>
        </p:nvGrpSpPr>
        <p:grpSpPr>
          <a:xfrm>
            <a:off x="3040158" y="2769771"/>
            <a:ext cx="1457303" cy="1786731"/>
            <a:chOff x="7225325" y="244850"/>
            <a:chExt cx="1736125" cy="2129850"/>
          </a:xfrm>
        </p:grpSpPr>
        <p:pic>
          <p:nvPicPr>
            <p:cNvPr id="175" name="Google Shape;175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225325" y="244850"/>
              <a:ext cx="1736100" cy="17361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76" name="Google Shape;176;p25"/>
            <p:cNvSpPr txBox="1"/>
            <p:nvPr/>
          </p:nvSpPr>
          <p:spPr>
            <a:xfrm>
              <a:off x="7225350" y="1981100"/>
              <a:ext cx="17361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Nunito Sans"/>
                  <a:ea typeface="Nunito Sans"/>
                  <a:cs typeface="Nunito Sans"/>
                  <a:sym typeface="Nunito Sans"/>
                </a:rPr>
                <a:t>Josh Ervin</a:t>
              </a:r>
              <a:endParaRPr b="1"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joshue</a:t>
              </a: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@cs</a:t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177" name="Google Shape;177;p25"/>
          <p:cNvGrpSpPr/>
          <p:nvPr/>
        </p:nvGrpSpPr>
        <p:grpSpPr>
          <a:xfrm>
            <a:off x="2985521" y="714556"/>
            <a:ext cx="1457282" cy="1786456"/>
            <a:chOff x="5097713" y="245178"/>
            <a:chExt cx="1736100" cy="2129522"/>
          </a:xfrm>
        </p:grpSpPr>
        <p:pic>
          <p:nvPicPr>
            <p:cNvPr id="178" name="Google Shape;178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098003" y="245178"/>
              <a:ext cx="1735500" cy="17355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79" name="Google Shape;179;p25"/>
            <p:cNvSpPr txBox="1"/>
            <p:nvPr/>
          </p:nvSpPr>
          <p:spPr>
            <a:xfrm>
              <a:off x="5097713" y="1981100"/>
              <a:ext cx="17361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Nunito Sans"/>
                  <a:ea typeface="Nunito Sans"/>
                  <a:cs typeface="Nunito Sans"/>
                  <a:sym typeface="Nunito Sans"/>
                </a:rPr>
                <a:t>Erika Wolfe</a:t>
              </a:r>
              <a:endParaRPr b="1"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eywolfe</a:t>
              </a: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@cs</a:t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180" name="Google Shape;180;p25"/>
          <p:cNvGrpSpPr/>
          <p:nvPr/>
        </p:nvGrpSpPr>
        <p:grpSpPr>
          <a:xfrm>
            <a:off x="5069758" y="714201"/>
            <a:ext cx="1457493" cy="1786731"/>
            <a:chOff x="2970024" y="2694325"/>
            <a:chExt cx="1736351" cy="2129850"/>
          </a:xfrm>
        </p:grpSpPr>
        <p:pic>
          <p:nvPicPr>
            <p:cNvPr id="181" name="Google Shape;181;p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970024" y="2694325"/>
              <a:ext cx="1736100" cy="17361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82" name="Google Shape;182;p25"/>
            <p:cNvSpPr txBox="1"/>
            <p:nvPr/>
          </p:nvSpPr>
          <p:spPr>
            <a:xfrm>
              <a:off x="2970275" y="4430575"/>
              <a:ext cx="17361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Nunito Sans"/>
                  <a:ea typeface="Nunito Sans"/>
                  <a:cs typeface="Nunito Sans"/>
                  <a:sym typeface="Nunito Sans"/>
                </a:rPr>
                <a:t>Dylan Jergens</a:t>
              </a:r>
              <a:endParaRPr b="1"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dylanj7</a:t>
              </a: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@cs</a:t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183" name="Google Shape;183;p25"/>
          <p:cNvGrpSpPr/>
          <p:nvPr/>
        </p:nvGrpSpPr>
        <p:grpSpPr>
          <a:xfrm>
            <a:off x="7099701" y="2769341"/>
            <a:ext cx="1457282" cy="1786459"/>
            <a:chOff x="5097788" y="2694650"/>
            <a:chExt cx="1736100" cy="2129525"/>
          </a:xfrm>
        </p:grpSpPr>
        <p:pic>
          <p:nvPicPr>
            <p:cNvPr id="184" name="Google Shape;184;p2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098000" y="2694650"/>
              <a:ext cx="1735500" cy="17355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85" name="Google Shape;185;p25"/>
            <p:cNvSpPr txBox="1"/>
            <p:nvPr/>
          </p:nvSpPr>
          <p:spPr>
            <a:xfrm>
              <a:off x="5097788" y="4430575"/>
              <a:ext cx="17361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Nunito Sans"/>
                  <a:ea typeface="Nunito Sans"/>
                  <a:cs typeface="Nunito Sans"/>
                  <a:sym typeface="Nunito Sans"/>
                </a:rPr>
                <a:t>Joely Nelson</a:t>
              </a:r>
              <a:endParaRPr b="1"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joelyn</a:t>
              </a: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@cs</a:t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186" name="Google Shape;186;p25"/>
          <p:cNvGrpSpPr/>
          <p:nvPr/>
        </p:nvGrpSpPr>
        <p:grpSpPr>
          <a:xfrm>
            <a:off x="5069954" y="2769481"/>
            <a:ext cx="1457282" cy="1786878"/>
            <a:chOff x="7225325" y="2694150"/>
            <a:chExt cx="1736100" cy="2130025"/>
          </a:xfrm>
        </p:grpSpPr>
        <p:pic>
          <p:nvPicPr>
            <p:cNvPr id="187" name="Google Shape;187;p2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225325" y="2694150"/>
              <a:ext cx="1736100" cy="17361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88" name="Google Shape;188;p25"/>
            <p:cNvSpPr txBox="1"/>
            <p:nvPr/>
          </p:nvSpPr>
          <p:spPr>
            <a:xfrm>
              <a:off x="7225325" y="4430575"/>
              <a:ext cx="17361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Nunito Sans"/>
                  <a:ea typeface="Nunito Sans"/>
                  <a:cs typeface="Nunito Sans"/>
                  <a:sym typeface="Nunito Sans"/>
                </a:rPr>
                <a:t>Erik Hoberg</a:t>
              </a:r>
              <a:endParaRPr b="1"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ehoberg</a:t>
              </a:r>
              <a:r>
                <a:rPr lang="en">
                  <a:latin typeface="Nunito Sans"/>
                  <a:ea typeface="Nunito Sans"/>
                  <a:cs typeface="Nunito Sans"/>
                  <a:sym typeface="Nunito Sans"/>
                </a:rPr>
                <a:t>@cs</a:t>
              </a:r>
              <a:endParaRPr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189" name="Google Shape;189;p25"/>
          <p:cNvSpPr txBox="1"/>
          <p:nvPr/>
        </p:nvSpPr>
        <p:spPr>
          <a:xfrm>
            <a:off x="2985625" y="251825"/>
            <a:ext cx="14574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Nunito Sans"/>
                <a:ea typeface="Nunito Sans"/>
                <a:cs typeface="Nunito Sans"/>
                <a:sym typeface="Nunito Sans"/>
              </a:rPr>
              <a:t>AA</a:t>
            </a: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 (12:30)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5147900" y="251825"/>
            <a:ext cx="14574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09AA7"/>
                </a:solidFill>
                <a:latin typeface="Nunito Sans"/>
                <a:ea typeface="Nunito Sans"/>
                <a:cs typeface="Nunito Sans"/>
                <a:sym typeface="Nunito Sans"/>
              </a:rPr>
              <a:t>AB</a:t>
            </a: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 (1:30)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1" name="Google Shape;191;p25"/>
          <p:cNvSpPr txBox="1"/>
          <p:nvPr/>
        </p:nvSpPr>
        <p:spPr>
          <a:xfrm>
            <a:off x="7099613" y="251825"/>
            <a:ext cx="14574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09AA7"/>
                </a:solidFill>
                <a:latin typeface="Nunito Sans"/>
                <a:ea typeface="Nunito Sans"/>
                <a:cs typeface="Nunito Sans"/>
                <a:sym typeface="Nunito Sans"/>
              </a:rPr>
              <a:t>AC</a:t>
            </a:r>
            <a:r>
              <a:rPr lang="en">
                <a:latin typeface="Nunito Sans"/>
                <a:ea typeface="Nunito Sans"/>
                <a:cs typeface="Nunito Sans"/>
                <a:sym typeface="Nunito Sans"/>
              </a:rPr>
              <a:t> (2:30)</a:t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192" name="Google Shape;192;p25"/>
          <p:cNvCxnSpPr/>
          <p:nvPr/>
        </p:nvCxnSpPr>
        <p:spPr>
          <a:xfrm flipH="1">
            <a:off x="4717475" y="602875"/>
            <a:ext cx="6300" cy="3959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5"/>
          <p:cNvCxnSpPr/>
          <p:nvPr/>
        </p:nvCxnSpPr>
        <p:spPr>
          <a:xfrm flipH="1">
            <a:off x="6850175" y="570250"/>
            <a:ext cx="4500" cy="39915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Syllabus</a:t>
            </a:r>
            <a:endParaRPr/>
          </a:p>
        </p:txBody>
      </p:sp>
      <p:sp>
        <p:nvSpPr>
          <p:cNvPr id="199" name="Google Shape;199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200" name="Google Shape;200;p26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8550159" y="422622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grpSp>
        <p:nvGrpSpPr>
          <p:cNvPr id="206" name="Google Shape;206;p27"/>
          <p:cNvGrpSpPr/>
          <p:nvPr/>
        </p:nvGrpSpPr>
        <p:grpSpPr>
          <a:xfrm>
            <a:off x="820638" y="192550"/>
            <a:ext cx="1494742" cy="3711155"/>
            <a:chOff x="1118210" y="283725"/>
            <a:chExt cx="2090840" cy="4076400"/>
          </a:xfrm>
        </p:grpSpPr>
        <p:sp>
          <p:nvSpPr>
            <p:cNvPr id="207" name="Google Shape;207;p2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1233923" y="122506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Lecture</a:t>
              </a:r>
              <a:endParaRPr sz="1200">
                <a:solidFill>
                  <a:schemeClr val="accent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0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Mon</a:t>
              </a:r>
              <a:endParaRPr sz="4000">
                <a:solidFill>
                  <a:schemeClr val="accent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1" name="Google Shape;211;p27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" name="Google Shape;212;p27"/>
          <p:cNvGrpSpPr/>
          <p:nvPr/>
        </p:nvGrpSpPr>
        <p:grpSpPr>
          <a:xfrm>
            <a:off x="2343275" y="192550"/>
            <a:ext cx="1494742" cy="3711155"/>
            <a:chOff x="1118210" y="283725"/>
            <a:chExt cx="2090840" cy="4076400"/>
          </a:xfrm>
        </p:grpSpPr>
        <p:sp>
          <p:nvSpPr>
            <p:cNvPr id="213" name="Google Shape;213;p2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1233923" y="122506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Nothing  😢</a:t>
              </a:r>
              <a:endParaRPr sz="1200">
                <a:solidFill>
                  <a:schemeClr val="accent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0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Tue</a:t>
              </a:r>
              <a:endParaRPr sz="4000">
                <a:solidFill>
                  <a:schemeClr val="accent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17" name="Google Shape;217;p27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27"/>
          <p:cNvGrpSpPr/>
          <p:nvPr/>
        </p:nvGrpSpPr>
        <p:grpSpPr>
          <a:xfrm>
            <a:off x="3865913" y="192550"/>
            <a:ext cx="1494742" cy="3711155"/>
            <a:chOff x="1118210" y="283725"/>
            <a:chExt cx="2090840" cy="4076400"/>
          </a:xfrm>
        </p:grpSpPr>
        <p:sp>
          <p:nvSpPr>
            <p:cNvPr id="219" name="Google Shape;219;p2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1233923" y="122506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Lecture</a:t>
              </a:r>
              <a:endParaRPr sz="1200">
                <a:solidFill>
                  <a:schemeClr val="accent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0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Wed</a:t>
              </a:r>
              <a:endParaRPr sz="4000">
                <a:solidFill>
                  <a:schemeClr val="accent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3" name="Google Shape;223;p27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" name="Google Shape;224;p27"/>
          <p:cNvGrpSpPr/>
          <p:nvPr/>
        </p:nvGrpSpPr>
        <p:grpSpPr>
          <a:xfrm>
            <a:off x="5388550" y="192550"/>
            <a:ext cx="1494742" cy="3711155"/>
            <a:chOff x="1118210" y="283725"/>
            <a:chExt cx="2090840" cy="4076400"/>
          </a:xfrm>
        </p:grpSpPr>
        <p:sp>
          <p:nvSpPr>
            <p:cNvPr id="225" name="Google Shape;225;p2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1233923" y="122506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Section</a:t>
              </a:r>
              <a:endParaRPr sz="1200">
                <a:solidFill>
                  <a:schemeClr val="accent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0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Thur</a:t>
              </a:r>
              <a:endParaRPr sz="4000">
                <a:solidFill>
                  <a:schemeClr val="accent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29" name="Google Shape;229;p27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27"/>
          <p:cNvGrpSpPr/>
          <p:nvPr/>
        </p:nvGrpSpPr>
        <p:grpSpPr>
          <a:xfrm>
            <a:off x="6911188" y="192550"/>
            <a:ext cx="1494742" cy="3711155"/>
            <a:chOff x="1118210" y="283725"/>
            <a:chExt cx="2090840" cy="4076400"/>
          </a:xfrm>
        </p:grpSpPr>
        <p:sp>
          <p:nvSpPr>
            <p:cNvPr id="231" name="Google Shape;231;p2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1118210" y="341749"/>
              <a:ext cx="2030400" cy="24906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1233923" y="1225061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Lecture</a:t>
              </a:r>
              <a:endParaRPr sz="1200">
                <a:solidFill>
                  <a:schemeClr val="accent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1233923" y="1846625"/>
              <a:ext cx="1815000" cy="82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1233850" y="470600"/>
              <a:ext cx="1815000" cy="6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0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Fri</a:t>
              </a:r>
              <a:endParaRPr sz="4000">
                <a:solidFill>
                  <a:schemeClr val="accent4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36" name="Google Shape;236;p27"/>
            <p:cNvSpPr/>
            <p:nvPr/>
          </p:nvSpPr>
          <p:spPr>
            <a:xfrm rot="5400000">
              <a:off x="1938854" y="2785391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1233837" y="3172455"/>
              <a:ext cx="1895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Next HW</a:t>
              </a: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b="1"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Released</a:t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Project Checkpoints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38" name="Google Shape;238;p27"/>
          <p:cNvSpPr/>
          <p:nvPr/>
        </p:nvSpPr>
        <p:spPr>
          <a:xfrm>
            <a:off x="5458375" y="2834550"/>
            <a:ext cx="13551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Prev HW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Due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27"/>
          <p:cNvSpPr txBox="1"/>
          <p:nvPr/>
        </p:nvSpPr>
        <p:spPr>
          <a:xfrm>
            <a:off x="828050" y="4155300"/>
            <a:ext cx="43755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Nunito Sans"/>
              <a:buChar char="●"/>
            </a:pPr>
            <a:r>
              <a:rPr lang="en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rPr>
              <a:t>We don’t record attendance in lecture/section, but attending these sessions is expected</a:t>
            </a:r>
            <a:endParaRPr>
              <a:solidFill>
                <a:srgbClr val="666666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Nunito Sans"/>
              <a:buChar char="●"/>
            </a:pPr>
            <a:r>
              <a:rPr lang="en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rPr>
              <a:t>Panopto for Lecture (on Canvas)</a:t>
            </a:r>
            <a:endParaRPr>
              <a:solidFill>
                <a:srgbClr val="66666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40" name="Google Shape;2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8550" y="4226225"/>
            <a:ext cx="1355101" cy="762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